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4"/>
  </p:sldMasterIdLst>
  <p:sldIdLst>
    <p:sldId id="260" r:id="rId5"/>
    <p:sldId id="272" r:id="rId6"/>
    <p:sldId id="274" r:id="rId7"/>
    <p:sldId id="257" r:id="rId8"/>
    <p:sldId id="273" r:id="rId9"/>
    <p:sldId id="258" r:id="rId10"/>
    <p:sldId id="259" r:id="rId11"/>
    <p:sldId id="269" r:id="rId12"/>
    <p:sldId id="270" r:id="rId13"/>
    <p:sldId id="267" r:id="rId14"/>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300"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D8BD707-D9CF-40AE-B4C6-C98DA3205C09}"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TZ"/>
          </a:p>
        </p:txBody>
      </p:sp>
      <p:sp>
        <p:nvSpPr>
          <p:cNvPr id="6" name="Slide Number Placeholder 5"/>
          <p:cNvSpPr>
            <a:spLocks noGrp="1"/>
          </p:cNvSpPr>
          <p:nvPr>
            <p:ph type="sldNum" sz="quarter" idx="12"/>
          </p:nvPr>
        </p:nvSpPr>
        <p:spPr/>
        <p:txBody>
          <a:bodyPr/>
          <a:lstStyle/>
          <a:p>
            <a:fld id="{B6F15528-21DE-4FAA-801E-634DDDAF4B2B}" type="slidenum">
              <a:rPr lang="en-TZ" smtClean="0"/>
              <a:t>‹nr.›</a:t>
            </a:fld>
            <a:endParaRPr lang="en-TZ"/>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808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TZ"/>
          </a:p>
        </p:txBody>
      </p:sp>
      <p:sp>
        <p:nvSpPr>
          <p:cNvPr id="6" name="Slide Number Placeholder 5"/>
          <p:cNvSpPr>
            <a:spLocks noGrp="1"/>
          </p:cNvSpPr>
          <p:nvPr>
            <p:ph type="sldNum" sz="quarter" idx="12"/>
          </p:nvPr>
        </p:nvSpPr>
        <p:spPr/>
        <p:txBody>
          <a:bodyPr/>
          <a:lstStyle/>
          <a:p>
            <a:fld id="{B6F15528-21DE-4FAA-801E-634DDDAF4B2B}" type="slidenum">
              <a:rPr lang="en-TZ" smtClean="0"/>
              <a:t>‹nr.›</a:t>
            </a:fld>
            <a:endParaRPr lang="en-TZ"/>
          </a:p>
        </p:txBody>
      </p:sp>
    </p:spTree>
    <p:extLst>
      <p:ext uri="{BB962C8B-B14F-4D97-AF65-F5344CB8AC3E}">
        <p14:creationId xmlns:p14="http://schemas.microsoft.com/office/powerpoint/2010/main" val="690812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TZ"/>
          </a:p>
        </p:txBody>
      </p:sp>
      <p:sp>
        <p:nvSpPr>
          <p:cNvPr id="6" name="Slide Number Placeholder 5"/>
          <p:cNvSpPr>
            <a:spLocks noGrp="1"/>
          </p:cNvSpPr>
          <p:nvPr>
            <p:ph type="sldNum" sz="quarter" idx="12"/>
          </p:nvPr>
        </p:nvSpPr>
        <p:spPr/>
        <p:txBody>
          <a:bodyPr/>
          <a:lstStyle/>
          <a:p>
            <a:fld id="{B6F15528-21DE-4FAA-801E-634DDDAF4B2B}" type="slidenum">
              <a:rPr lang="en-TZ" smtClean="0"/>
              <a:t>‹nr.›</a:t>
            </a:fld>
            <a:endParaRPr lang="en-TZ"/>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0732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Courier New"/>
                <a:cs typeface="Courier New"/>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1844150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TZ"/>
          </a:p>
        </p:txBody>
      </p:sp>
      <p:sp>
        <p:nvSpPr>
          <p:cNvPr id="6" name="Slide Number Placeholder 5"/>
          <p:cNvSpPr>
            <a:spLocks noGrp="1"/>
          </p:cNvSpPr>
          <p:nvPr>
            <p:ph type="sldNum" sz="quarter" idx="12"/>
          </p:nvPr>
        </p:nvSpPr>
        <p:spPr/>
        <p:txBody>
          <a:bodyPr/>
          <a:lstStyle/>
          <a:p>
            <a:fld id="{B6F15528-21DE-4FAA-801E-634DDDAF4B2B}" type="slidenum">
              <a:rPr lang="en-TZ" smtClean="0"/>
              <a:t>‹nr.›</a:t>
            </a:fld>
            <a:endParaRPr lang="en-TZ"/>
          </a:p>
        </p:txBody>
      </p:sp>
    </p:spTree>
    <p:extLst>
      <p:ext uri="{BB962C8B-B14F-4D97-AF65-F5344CB8AC3E}">
        <p14:creationId xmlns:p14="http://schemas.microsoft.com/office/powerpoint/2010/main" val="1118094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TZ"/>
          </a:p>
        </p:txBody>
      </p:sp>
      <p:sp>
        <p:nvSpPr>
          <p:cNvPr id="6" name="Slide Number Placeholder 5"/>
          <p:cNvSpPr>
            <a:spLocks noGrp="1"/>
          </p:cNvSpPr>
          <p:nvPr>
            <p:ph type="sldNum" sz="quarter" idx="12"/>
          </p:nvPr>
        </p:nvSpPr>
        <p:spPr/>
        <p:txBody>
          <a:bodyPr/>
          <a:lstStyle/>
          <a:p>
            <a:fld id="{B6F15528-21DE-4FAA-801E-634DDDAF4B2B}" type="slidenum">
              <a:rPr lang="en-TZ" smtClean="0"/>
              <a:t>‹nr.›</a:t>
            </a:fld>
            <a:endParaRPr lang="en-TZ"/>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62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TZ"/>
          </a:p>
        </p:txBody>
      </p:sp>
      <p:sp>
        <p:nvSpPr>
          <p:cNvPr id="7" name="Slide Number Placeholder 6"/>
          <p:cNvSpPr>
            <a:spLocks noGrp="1"/>
          </p:cNvSpPr>
          <p:nvPr>
            <p:ph type="sldNum" sz="quarter" idx="12"/>
          </p:nvPr>
        </p:nvSpPr>
        <p:spPr/>
        <p:txBody>
          <a:bodyPr/>
          <a:lstStyle/>
          <a:p>
            <a:fld id="{B6F15528-21DE-4FAA-801E-634DDDAF4B2B}" type="slidenum">
              <a:rPr lang="en-TZ" smtClean="0"/>
              <a:t>‹nr.›</a:t>
            </a:fld>
            <a:endParaRPr lang="en-TZ"/>
          </a:p>
        </p:txBody>
      </p:sp>
    </p:spTree>
    <p:extLst>
      <p:ext uri="{BB962C8B-B14F-4D97-AF65-F5344CB8AC3E}">
        <p14:creationId xmlns:p14="http://schemas.microsoft.com/office/powerpoint/2010/main" val="2134430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9/30/2021</a:t>
            </a:fld>
            <a:endParaRPr lang="en-US"/>
          </a:p>
        </p:txBody>
      </p:sp>
      <p:sp>
        <p:nvSpPr>
          <p:cNvPr id="8" name="Footer Placeholder 7"/>
          <p:cNvSpPr>
            <a:spLocks noGrp="1"/>
          </p:cNvSpPr>
          <p:nvPr>
            <p:ph type="ftr" sz="quarter" idx="11"/>
          </p:nvPr>
        </p:nvSpPr>
        <p:spPr/>
        <p:txBody>
          <a:bodyPr/>
          <a:lstStyle/>
          <a:p>
            <a:endParaRPr lang="en-TZ"/>
          </a:p>
        </p:txBody>
      </p:sp>
      <p:sp>
        <p:nvSpPr>
          <p:cNvPr id="9" name="Slide Number Placeholder 8"/>
          <p:cNvSpPr>
            <a:spLocks noGrp="1"/>
          </p:cNvSpPr>
          <p:nvPr>
            <p:ph type="sldNum" sz="quarter" idx="12"/>
          </p:nvPr>
        </p:nvSpPr>
        <p:spPr/>
        <p:txBody>
          <a:bodyPr/>
          <a:lstStyle/>
          <a:p>
            <a:fld id="{B6F15528-21DE-4FAA-801E-634DDDAF4B2B}" type="slidenum">
              <a:rPr lang="en-TZ" smtClean="0"/>
              <a:t>‹nr.›</a:t>
            </a:fld>
            <a:endParaRPr lang="en-TZ"/>
          </a:p>
        </p:txBody>
      </p:sp>
    </p:spTree>
    <p:extLst>
      <p:ext uri="{BB962C8B-B14F-4D97-AF65-F5344CB8AC3E}">
        <p14:creationId xmlns:p14="http://schemas.microsoft.com/office/powerpoint/2010/main" val="2763648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9/30/2021</a:t>
            </a:fld>
            <a:endParaRPr lang="en-US"/>
          </a:p>
        </p:txBody>
      </p:sp>
      <p:sp>
        <p:nvSpPr>
          <p:cNvPr id="4" name="Footer Placeholder 3"/>
          <p:cNvSpPr>
            <a:spLocks noGrp="1"/>
          </p:cNvSpPr>
          <p:nvPr>
            <p:ph type="ftr" sz="quarter" idx="11"/>
          </p:nvPr>
        </p:nvSpPr>
        <p:spPr/>
        <p:txBody>
          <a:bodyPr/>
          <a:lstStyle/>
          <a:p>
            <a:endParaRPr lang="en-TZ"/>
          </a:p>
        </p:txBody>
      </p:sp>
      <p:sp>
        <p:nvSpPr>
          <p:cNvPr id="5" name="Slide Number Placeholder 4"/>
          <p:cNvSpPr>
            <a:spLocks noGrp="1"/>
          </p:cNvSpPr>
          <p:nvPr>
            <p:ph type="sldNum" sz="quarter" idx="12"/>
          </p:nvPr>
        </p:nvSpPr>
        <p:spPr/>
        <p:txBody>
          <a:bodyPr/>
          <a:lstStyle/>
          <a:p>
            <a:fld id="{B6F15528-21DE-4FAA-801E-634DDDAF4B2B}" type="slidenum">
              <a:rPr lang="en-TZ" smtClean="0"/>
              <a:t>‹nr.›</a:t>
            </a:fld>
            <a:endParaRPr lang="en-TZ"/>
          </a:p>
        </p:txBody>
      </p:sp>
    </p:spTree>
    <p:extLst>
      <p:ext uri="{BB962C8B-B14F-4D97-AF65-F5344CB8AC3E}">
        <p14:creationId xmlns:p14="http://schemas.microsoft.com/office/powerpoint/2010/main" val="957575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9/30/2021</a:t>
            </a:fld>
            <a:endParaRPr lang="en-US"/>
          </a:p>
        </p:txBody>
      </p:sp>
      <p:sp>
        <p:nvSpPr>
          <p:cNvPr id="3" name="Footer Placeholder 2"/>
          <p:cNvSpPr>
            <a:spLocks noGrp="1"/>
          </p:cNvSpPr>
          <p:nvPr>
            <p:ph type="ftr" sz="quarter" idx="11"/>
          </p:nvPr>
        </p:nvSpPr>
        <p:spPr/>
        <p:txBody>
          <a:bodyPr/>
          <a:lstStyle/>
          <a:p>
            <a:endParaRPr lang="en-TZ"/>
          </a:p>
        </p:txBody>
      </p:sp>
      <p:sp>
        <p:nvSpPr>
          <p:cNvPr id="4" name="Slide Number Placeholder 3"/>
          <p:cNvSpPr>
            <a:spLocks noGrp="1"/>
          </p:cNvSpPr>
          <p:nvPr>
            <p:ph type="sldNum" sz="quarter" idx="12"/>
          </p:nvPr>
        </p:nvSpPr>
        <p:spPr/>
        <p:txBody>
          <a:bodyPr/>
          <a:lstStyle/>
          <a:p>
            <a:fld id="{B6F15528-21DE-4FAA-801E-634DDDAF4B2B}" type="slidenum">
              <a:rPr lang="en-TZ" smtClean="0"/>
              <a:t>‹nr.›</a:t>
            </a:fld>
            <a:endParaRPr lang="en-TZ"/>
          </a:p>
        </p:txBody>
      </p:sp>
    </p:spTree>
    <p:extLst>
      <p:ext uri="{BB962C8B-B14F-4D97-AF65-F5344CB8AC3E}">
        <p14:creationId xmlns:p14="http://schemas.microsoft.com/office/powerpoint/2010/main" val="3066192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TZ"/>
          </a:p>
        </p:txBody>
      </p:sp>
      <p:sp>
        <p:nvSpPr>
          <p:cNvPr id="7" name="Slide Number Placeholder 6"/>
          <p:cNvSpPr>
            <a:spLocks noGrp="1"/>
          </p:cNvSpPr>
          <p:nvPr>
            <p:ph type="sldNum" sz="quarter" idx="12"/>
          </p:nvPr>
        </p:nvSpPr>
        <p:spPr/>
        <p:txBody>
          <a:bodyPr/>
          <a:lstStyle/>
          <a:p>
            <a:fld id="{B6F15528-21DE-4FAA-801E-634DDDAF4B2B}" type="slidenum">
              <a:rPr lang="en-TZ" smtClean="0"/>
              <a:t>‹nr.›</a:t>
            </a:fld>
            <a:endParaRPr lang="en-TZ"/>
          </a:p>
        </p:txBody>
      </p:sp>
    </p:spTree>
    <p:extLst>
      <p:ext uri="{BB962C8B-B14F-4D97-AF65-F5344CB8AC3E}">
        <p14:creationId xmlns:p14="http://schemas.microsoft.com/office/powerpoint/2010/main" val="3470155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TZ"/>
          </a:p>
        </p:txBody>
      </p:sp>
      <p:sp>
        <p:nvSpPr>
          <p:cNvPr id="7" name="Slide Number Placeholder 6"/>
          <p:cNvSpPr>
            <a:spLocks noGrp="1"/>
          </p:cNvSpPr>
          <p:nvPr>
            <p:ph type="sldNum" sz="quarter" idx="12"/>
          </p:nvPr>
        </p:nvSpPr>
        <p:spPr/>
        <p:txBody>
          <a:bodyPr/>
          <a:lstStyle/>
          <a:p>
            <a:fld id="{B6F15528-21DE-4FAA-801E-634DDDAF4B2B}" type="slidenum">
              <a:rPr lang="en-TZ" smtClean="0"/>
              <a:t>‹nr.›</a:t>
            </a:fld>
            <a:endParaRPr lang="en-TZ"/>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118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D8BD707-D9CF-40AE-B4C6-C98DA3205C09}" type="datetimeFigureOut">
              <a:rPr lang="en-US" smtClean="0"/>
              <a:t>9/30/2021</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TZ"/>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F15528-21DE-4FAA-801E-634DDDAF4B2B}" type="slidenum">
              <a:rPr lang="en-TZ" smtClean="0"/>
              <a:t>‹nr.›</a:t>
            </a:fld>
            <a:endParaRPr lang="en-TZ"/>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99116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457200" y="1447800"/>
            <a:ext cx="8229600" cy="4953000"/>
          </a:xfrm>
        </p:spPr>
        <p:txBody>
          <a:bodyPr>
            <a:normAutofit fontScale="85000" lnSpcReduction="20000"/>
          </a:bodyPr>
          <a:lstStyle/>
          <a:p>
            <a:pPr algn="ctr"/>
            <a:r>
              <a:rPr lang="en-US" sz="3500" b="1" u="sng" dirty="0"/>
              <a:t>Project 1:</a:t>
            </a:r>
          </a:p>
          <a:p>
            <a:pPr algn="just"/>
            <a:endParaRPr lang="en-US" sz="3500" b="1" i="0" u="none" strike="noStrike" baseline="0" dirty="0"/>
          </a:p>
          <a:p>
            <a:pPr algn="just"/>
            <a:r>
              <a:rPr lang="en-US" sz="3500" b="1" i="0" u="none" strike="noStrike" baseline="0" dirty="0"/>
              <a:t>Land use planning - Participatory planning and land-based resource use conflict management for sustainable growth of Dar es Salaam metropolitan and its region</a:t>
            </a:r>
            <a:endParaRPr lang="en-US" sz="3500" b="1" dirty="0"/>
          </a:p>
          <a:p>
            <a:pPr algn="ctr"/>
            <a:endParaRPr lang="en-US" sz="3200" b="1" dirty="0"/>
          </a:p>
          <a:p>
            <a:pPr algn="ctr"/>
            <a:endParaRPr lang="en-US" sz="3200" b="1" dirty="0"/>
          </a:p>
          <a:p>
            <a:pPr algn="ctr"/>
            <a:endParaRPr lang="en-US" sz="3200" b="1" dirty="0"/>
          </a:p>
          <a:p>
            <a:pPr algn="ctr"/>
            <a:r>
              <a:rPr lang="en-US" sz="2000" dirty="0"/>
              <a:t>Fredrick B. Magina</a:t>
            </a:r>
          </a:p>
          <a:p>
            <a:pPr algn="ctr"/>
            <a:r>
              <a:rPr lang="en-US" sz="2000" dirty="0"/>
              <a:t>Oswald </a:t>
            </a:r>
            <a:r>
              <a:rPr lang="en-US" sz="2000" dirty="0" err="1"/>
              <a:t>Devisch</a:t>
            </a:r>
            <a:endParaRPr lang="en-US" sz="2000" dirty="0"/>
          </a:p>
          <a:p>
            <a:pPr algn="ctr"/>
            <a:endParaRPr lang="en-US" sz="3200" b="1" dirty="0"/>
          </a:p>
        </p:txBody>
      </p:sp>
    </p:spTree>
    <p:extLst>
      <p:ext uri="{BB962C8B-B14F-4D97-AF65-F5344CB8AC3E}">
        <p14:creationId xmlns:p14="http://schemas.microsoft.com/office/powerpoint/2010/main" val="105498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85800"/>
            <a:ext cx="5791200" cy="639762"/>
          </a:xfrm>
        </p:spPr>
        <p:txBody>
          <a:bodyPr>
            <a:normAutofit fontScale="90000"/>
          </a:bodyPr>
          <a:lstStyle/>
          <a:p>
            <a:pPr algn="ctr"/>
            <a:r>
              <a:rPr lang="en-US" sz="3200" b="1" dirty="0">
                <a:latin typeface="+mn-lt"/>
              </a:rPr>
              <a:t>Long</a:t>
            </a:r>
            <a:r>
              <a:rPr lang="en-US" sz="3200" b="1" i="0" u="none" strike="noStrike" baseline="0" dirty="0">
                <a:latin typeface="+mn-lt"/>
              </a:rPr>
              <a:t>-term achievements (10yrs)…</a:t>
            </a:r>
            <a:endParaRPr lang="en-US" sz="3000" b="1" dirty="0">
              <a:latin typeface="+mn-lt"/>
              <a:cs typeface="Arial" panose="020B0604020202020204" pitchFamily="34" charset="0"/>
            </a:endParaRPr>
          </a:p>
        </p:txBody>
      </p:sp>
      <p:sp>
        <p:nvSpPr>
          <p:cNvPr id="3" name="Content Placeholder 2"/>
          <p:cNvSpPr>
            <a:spLocks noGrp="1"/>
          </p:cNvSpPr>
          <p:nvPr>
            <p:ph idx="1"/>
          </p:nvPr>
        </p:nvSpPr>
        <p:spPr>
          <a:xfrm>
            <a:off x="457200" y="1981200"/>
            <a:ext cx="8229600" cy="4724400"/>
          </a:xfrm>
        </p:spPr>
        <p:txBody>
          <a:bodyPr>
            <a:normAutofit/>
          </a:bodyPr>
          <a:lstStyle/>
          <a:p>
            <a:pPr marL="457200" indent="-457200" algn="just">
              <a:buFont typeface="Wingdings" panose="05000000000000000000" pitchFamily="2" charset="2"/>
              <a:buChar char="§"/>
            </a:pPr>
            <a:r>
              <a:rPr lang="en-US" sz="2200" b="1" i="0" u="none" strike="noStrike" baseline="0" dirty="0">
                <a:latin typeface="CIDFont+F3"/>
              </a:rPr>
              <a:t>8 PhD and 8 masters produced, </a:t>
            </a:r>
          </a:p>
          <a:p>
            <a:pPr marL="457200" indent="-457200" algn="just">
              <a:buFont typeface="Wingdings" panose="05000000000000000000" pitchFamily="2" charset="2"/>
              <a:buChar char="§"/>
            </a:pPr>
            <a:r>
              <a:rPr lang="en-US" sz="2200" b="1" i="0" u="none" strike="noStrike" baseline="0" dirty="0">
                <a:latin typeface="CIDFont+F3"/>
              </a:rPr>
              <a:t>at least 16 peer reviewed publications, </a:t>
            </a:r>
          </a:p>
          <a:p>
            <a:pPr marL="457200" indent="-457200" algn="just">
              <a:buFont typeface="Wingdings" panose="05000000000000000000" pitchFamily="2" charset="2"/>
              <a:buChar char="§"/>
            </a:pPr>
            <a:r>
              <a:rPr lang="en-US" sz="2200" b="1" i="0" u="none" strike="noStrike" baseline="0" dirty="0">
                <a:latin typeface="CIDFont+F3"/>
              </a:rPr>
              <a:t>16 conference contributions and two policy briefs produced, </a:t>
            </a:r>
          </a:p>
          <a:p>
            <a:pPr marL="457200" indent="-457200" algn="just">
              <a:buFont typeface="Wingdings" panose="05000000000000000000" pitchFamily="2" charset="2"/>
              <a:buChar char="§"/>
            </a:pPr>
            <a:r>
              <a:rPr lang="en-US" sz="2200" b="1" i="0" u="none" strike="noStrike" baseline="0" dirty="0">
                <a:latin typeface="CIDFont+F3"/>
              </a:rPr>
              <a:t>one interdisciplinary research group formed and one master’s </a:t>
            </a:r>
            <a:r>
              <a:rPr lang="en-US" sz="2200" b="1" i="0" u="none" strike="noStrike" baseline="0" dirty="0" err="1">
                <a:latin typeface="CIDFont+F3"/>
              </a:rPr>
              <a:t>programme</a:t>
            </a:r>
            <a:r>
              <a:rPr lang="en-US" sz="2200" b="1" i="0" u="none" strike="noStrike" baseline="0" dirty="0">
                <a:latin typeface="CIDFont+F3"/>
              </a:rPr>
              <a:t> running. </a:t>
            </a:r>
          </a:p>
          <a:p>
            <a:pPr marL="457200" indent="-457200" algn="just">
              <a:buFont typeface="Wingdings" panose="05000000000000000000" pitchFamily="2" charset="2"/>
              <a:buChar char="§"/>
            </a:pPr>
            <a:endParaRPr lang="en-US" sz="2200" b="1" dirty="0">
              <a:latin typeface="CIDFont+F3"/>
            </a:endParaRPr>
          </a:p>
          <a:p>
            <a:pPr marL="457200" indent="-457200" algn="just">
              <a:buFont typeface="Wingdings" panose="05000000000000000000" pitchFamily="2" charset="2"/>
              <a:buChar char="§"/>
            </a:pPr>
            <a:r>
              <a:rPr lang="en-US" sz="2200" b="1" i="0" u="none" strike="noStrike" baseline="0" dirty="0">
                <a:latin typeface="CIDFont+F3"/>
              </a:rPr>
              <a:t>Establish a participatory land use and conflict management platform and one practitioners manual on resource use conflict management. </a:t>
            </a:r>
          </a:p>
          <a:p>
            <a:pPr marL="457200" indent="-457200" algn="just">
              <a:buFont typeface="Wingdings" panose="05000000000000000000" pitchFamily="2" charset="2"/>
              <a:buChar char="§"/>
            </a:pPr>
            <a:r>
              <a:rPr lang="en-US" sz="2200" b="1" i="0" u="none" strike="noStrike" baseline="0" dirty="0">
                <a:latin typeface="CIDFont+F3"/>
              </a:rPr>
              <a:t>At least 200 members of the community will be trained on participatory planning.</a:t>
            </a:r>
            <a:endParaRPr lang="en-US" sz="2200" b="1" dirty="0"/>
          </a:p>
        </p:txBody>
      </p:sp>
    </p:spTree>
    <p:extLst>
      <p:ext uri="{BB962C8B-B14F-4D97-AF65-F5344CB8AC3E}">
        <p14:creationId xmlns:p14="http://schemas.microsoft.com/office/powerpoint/2010/main" val="81027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86653-22DC-4ACC-A752-CBB52EFF3485}"/>
              </a:ext>
            </a:extLst>
          </p:cNvPr>
          <p:cNvSpPr>
            <a:spLocks noGrp="1"/>
          </p:cNvSpPr>
          <p:nvPr>
            <p:ph type="title"/>
          </p:nvPr>
        </p:nvSpPr>
        <p:spPr>
          <a:xfrm>
            <a:off x="1416539" y="376535"/>
            <a:ext cx="6036602" cy="461665"/>
          </a:xfrm>
        </p:spPr>
        <p:txBody>
          <a:bodyPr/>
          <a:lstStyle/>
          <a:p>
            <a:pPr algn="ctr"/>
            <a:r>
              <a:rPr lang="en-US" sz="3000" b="1" dirty="0">
                <a:latin typeface="+mn-lt"/>
                <a:cs typeface="Arial" panose="020B0604020202020204" pitchFamily="34" charset="0"/>
              </a:rPr>
              <a:t>Planning challenges</a:t>
            </a:r>
            <a:r>
              <a:rPr lang="en-US" sz="3000" dirty="0"/>
              <a:t> </a:t>
            </a:r>
            <a:endParaRPr lang="en-TZ" sz="3000" b="1"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3C290144-AB41-4659-9D04-B9032B628074}"/>
              </a:ext>
            </a:extLst>
          </p:cNvPr>
          <p:cNvSpPr>
            <a:spLocks noGrp="1"/>
          </p:cNvSpPr>
          <p:nvPr>
            <p:ph sz="half" idx="2"/>
          </p:nvPr>
        </p:nvSpPr>
        <p:spPr>
          <a:xfrm>
            <a:off x="299721" y="1220148"/>
            <a:ext cx="4135119" cy="2326791"/>
          </a:xfrm>
        </p:spPr>
        <p:txBody>
          <a:bodyPr/>
          <a:lstStyle/>
          <a:p>
            <a:pPr marL="457200" indent="-457200" algn="just">
              <a:buFont typeface="Wingdings" panose="05000000000000000000" pitchFamily="2" charset="2"/>
              <a:buChar char="§"/>
            </a:pPr>
            <a:r>
              <a:rPr lang="en-US" sz="2800" dirty="0"/>
              <a:t>Urban areas face challenges in physical planning - lack of proper land use plans and ineffective urban development control</a:t>
            </a:r>
          </a:p>
        </p:txBody>
      </p:sp>
      <p:sp>
        <p:nvSpPr>
          <p:cNvPr id="5" name="Rectangle 7">
            <a:extLst>
              <a:ext uri="{FF2B5EF4-FFF2-40B4-BE49-F238E27FC236}">
                <a16:creationId xmlns:a16="http://schemas.microsoft.com/office/drawing/2014/main" id="{F1D39CAF-E0AC-4693-B58C-9C8BDE97440B}"/>
              </a:ext>
            </a:extLst>
          </p:cNvPr>
          <p:cNvSpPr>
            <a:spLocks noChangeArrowheads="1"/>
          </p:cNvSpPr>
          <p:nvPr/>
        </p:nvSpPr>
        <p:spPr bwMode="auto">
          <a:xfrm>
            <a:off x="3352800" y="1567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TZ"/>
          </a:p>
        </p:txBody>
      </p:sp>
      <p:pic>
        <p:nvPicPr>
          <p:cNvPr id="2060" name="Picture 12">
            <a:extLst>
              <a:ext uri="{FF2B5EF4-FFF2-40B4-BE49-F238E27FC236}">
                <a16:creationId xmlns:a16="http://schemas.microsoft.com/office/drawing/2014/main" id="{8D79A035-3D1E-4999-8EF8-CB8CC4B9BE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432995"/>
            <a:ext cx="4239382" cy="1919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4">
            <a:extLst>
              <a:ext uri="{FF2B5EF4-FFF2-40B4-BE49-F238E27FC236}">
                <a16:creationId xmlns:a16="http://schemas.microsoft.com/office/drawing/2014/main" id="{35EC57FF-0042-409E-BCCD-1A8E4A767C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7986" r="-1814" b="40912"/>
          <a:stretch>
            <a:fillRect/>
          </a:stretch>
        </p:blipFill>
        <p:spPr bwMode="auto">
          <a:xfrm>
            <a:off x="4848800" y="4114800"/>
            <a:ext cx="3897640" cy="210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
            <a:extLst>
              <a:ext uri="{FF2B5EF4-FFF2-40B4-BE49-F238E27FC236}">
                <a16:creationId xmlns:a16="http://schemas.microsoft.com/office/drawing/2014/main" id="{463A6D96-A09B-4A86-8182-5DB8DFD125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183" y="4114800"/>
            <a:ext cx="414681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a:extLst>
              <a:ext uri="{FF2B5EF4-FFF2-40B4-BE49-F238E27FC236}">
                <a16:creationId xmlns:a16="http://schemas.microsoft.com/office/drawing/2014/main" id="{1E1D5C6C-F3CE-4035-8199-C42A309F87AD}"/>
              </a:ext>
            </a:extLst>
          </p:cNvPr>
          <p:cNvCxnSpPr/>
          <p:nvPr/>
        </p:nvCxnSpPr>
        <p:spPr>
          <a:xfrm flipH="1">
            <a:off x="3352800" y="2514600"/>
            <a:ext cx="1905000" cy="19812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15359A0-0736-4972-8240-CC0DC227D162}"/>
              </a:ext>
            </a:extLst>
          </p:cNvPr>
          <p:cNvCxnSpPr/>
          <p:nvPr/>
        </p:nvCxnSpPr>
        <p:spPr>
          <a:xfrm flipH="1">
            <a:off x="7250440" y="2575995"/>
            <a:ext cx="1283960" cy="204424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51796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57429-5912-4BB1-8753-12B283D94D48}"/>
              </a:ext>
            </a:extLst>
          </p:cNvPr>
          <p:cNvSpPr>
            <a:spLocks noGrp="1"/>
          </p:cNvSpPr>
          <p:nvPr>
            <p:ph type="title"/>
          </p:nvPr>
        </p:nvSpPr>
        <p:spPr>
          <a:xfrm>
            <a:off x="768096" y="585216"/>
            <a:ext cx="7290054" cy="481584"/>
          </a:xfrm>
        </p:spPr>
        <p:txBody>
          <a:bodyPr>
            <a:normAutofit/>
          </a:bodyPr>
          <a:lstStyle/>
          <a:p>
            <a:pPr algn="ctr"/>
            <a:r>
              <a:rPr lang="en-US" sz="3000" b="1" dirty="0">
                <a:latin typeface="+mn-lt"/>
                <a:cs typeface="Arial" panose="020B0604020202020204" pitchFamily="34" charset="0"/>
              </a:rPr>
              <a:t>Planning challenges</a:t>
            </a:r>
            <a:r>
              <a:rPr lang="en-US" sz="3000" dirty="0"/>
              <a:t> </a:t>
            </a:r>
            <a:endParaRPr lang="en-TZ" sz="3000" b="1"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E905E31E-667F-4DE8-91CE-BF0F8582BAAC}"/>
              </a:ext>
            </a:extLst>
          </p:cNvPr>
          <p:cNvSpPr>
            <a:spLocks noGrp="1"/>
          </p:cNvSpPr>
          <p:nvPr>
            <p:ph sz="half" idx="2"/>
          </p:nvPr>
        </p:nvSpPr>
        <p:spPr>
          <a:xfrm>
            <a:off x="647700" y="1828800"/>
            <a:ext cx="7848600" cy="1163395"/>
          </a:xfrm>
        </p:spPr>
        <p:txBody>
          <a:bodyPr/>
          <a:lstStyle/>
          <a:p>
            <a:pPr algn="just"/>
            <a:r>
              <a:rPr lang="en-US" sz="2800" dirty="0"/>
              <a:t>These have led to growth of informal settlements, un-</a:t>
            </a:r>
            <a:r>
              <a:rPr lang="en-US" sz="2800" dirty="0" err="1"/>
              <a:t>organised</a:t>
            </a:r>
            <a:r>
              <a:rPr lang="en-US" sz="2800" dirty="0"/>
              <a:t> and unproductive land uses, and </a:t>
            </a:r>
            <a:r>
              <a:rPr lang="en-US" sz="2800" b="0" i="0" u="none" strike="noStrike" baseline="0" dirty="0"/>
              <a:t>land use conflicts.</a:t>
            </a:r>
            <a:endParaRPr lang="en-TZ" sz="2800" dirty="0"/>
          </a:p>
        </p:txBody>
      </p:sp>
      <p:pic>
        <p:nvPicPr>
          <p:cNvPr id="5" name="Picture 15">
            <a:extLst>
              <a:ext uri="{FF2B5EF4-FFF2-40B4-BE49-F238E27FC236}">
                <a16:creationId xmlns:a16="http://schemas.microsoft.com/office/drawing/2014/main" id="{D59FCCBC-94BA-4505-B343-4FD9650D4A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2100" y="3062175"/>
            <a:ext cx="3124200" cy="329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48201FD0-A69E-46B2-9140-342F0AAEEB8B}"/>
              </a:ext>
            </a:extLst>
          </p:cNvPr>
          <p:cNvPicPr>
            <a:picLocks noChangeAspect="1"/>
          </p:cNvPicPr>
          <p:nvPr/>
        </p:nvPicPr>
        <p:blipFill>
          <a:blip r:embed="rId3"/>
          <a:stretch>
            <a:fillRect/>
          </a:stretch>
        </p:blipFill>
        <p:spPr>
          <a:xfrm>
            <a:off x="561975" y="3200400"/>
            <a:ext cx="4619625" cy="2718979"/>
          </a:xfrm>
          <a:prstGeom prst="rect">
            <a:avLst/>
          </a:prstGeom>
        </p:spPr>
      </p:pic>
    </p:spTree>
    <p:extLst>
      <p:ext uri="{BB962C8B-B14F-4D97-AF65-F5344CB8AC3E}">
        <p14:creationId xmlns:p14="http://schemas.microsoft.com/office/powerpoint/2010/main" val="3089882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625" y="381000"/>
            <a:ext cx="5238750" cy="533400"/>
          </a:xfrm>
        </p:spPr>
        <p:txBody>
          <a:bodyPr>
            <a:normAutofit/>
          </a:bodyPr>
          <a:lstStyle/>
          <a:p>
            <a:pPr algn="ctr"/>
            <a:r>
              <a:rPr lang="en-US" sz="2800" b="1" dirty="0">
                <a:latin typeface="+mn-lt"/>
                <a:cs typeface="Arial" panose="020B0604020202020204" pitchFamily="34" charset="0"/>
              </a:rPr>
              <a:t>Planning challenges</a:t>
            </a:r>
            <a:r>
              <a:rPr lang="en-US" sz="2800" dirty="0"/>
              <a:t> </a:t>
            </a:r>
          </a:p>
        </p:txBody>
      </p:sp>
      <p:sp>
        <p:nvSpPr>
          <p:cNvPr id="3" name="Content Placeholder 2"/>
          <p:cNvSpPr>
            <a:spLocks noGrp="1"/>
          </p:cNvSpPr>
          <p:nvPr>
            <p:ph sz="half" idx="1"/>
          </p:nvPr>
        </p:nvSpPr>
        <p:spPr>
          <a:xfrm>
            <a:off x="228600" y="1295400"/>
            <a:ext cx="4800600" cy="5181600"/>
          </a:xfrm>
        </p:spPr>
        <p:txBody>
          <a:bodyPr>
            <a:noAutofit/>
          </a:bodyPr>
          <a:lstStyle/>
          <a:p>
            <a:pPr marL="342900" indent="-342900" algn="just">
              <a:buFont typeface="Wingdings" panose="05000000000000000000" pitchFamily="2" charset="2"/>
              <a:buChar char="§"/>
            </a:pPr>
            <a:r>
              <a:rPr lang="en-US" sz="2800" b="0" i="0" u="none" strike="noStrike" baseline="0" dirty="0"/>
              <a:t>Rapid urbanization of cities, other urban </a:t>
            </a:r>
            <a:r>
              <a:rPr lang="en-US" sz="2800" b="0" i="0" u="none" strike="noStrike" baseline="0" dirty="0" err="1"/>
              <a:t>centres</a:t>
            </a:r>
            <a:r>
              <a:rPr lang="en-US" sz="2800" b="0" i="0" u="none" strike="noStrike" baseline="0" dirty="0"/>
              <a:t> which surround cities and form </a:t>
            </a:r>
            <a:r>
              <a:rPr lang="en-US" sz="2800" dirty="0"/>
              <a:t>the </a:t>
            </a:r>
            <a:r>
              <a:rPr lang="en-US" sz="2800" b="0" i="0" u="none" strike="noStrike" baseline="0" dirty="0"/>
              <a:t>rural-urban linkage.</a:t>
            </a:r>
          </a:p>
          <a:p>
            <a:pPr marL="342900" indent="-342900" algn="just">
              <a:buFont typeface="Wingdings" panose="05000000000000000000" pitchFamily="2" charset="2"/>
              <a:buChar char="§"/>
            </a:pPr>
            <a:endParaRPr lang="en-US" sz="2800" dirty="0"/>
          </a:p>
          <a:p>
            <a:pPr marL="342900" indent="-342900" algn="just">
              <a:buFont typeface="Wingdings" panose="05000000000000000000" pitchFamily="2" charset="2"/>
              <a:buChar char="§"/>
            </a:pPr>
            <a:r>
              <a:rPr lang="en-US" sz="2800" b="0" i="0" u="none" strike="noStrike" baseline="0" dirty="0"/>
              <a:t>This culminates into:</a:t>
            </a:r>
          </a:p>
          <a:p>
            <a:pPr marL="800100" lvl="1" indent="-342900" algn="just">
              <a:buFont typeface="Courier New" panose="02070309020205020404" pitchFamily="49" charset="0"/>
              <a:buChar char="o"/>
            </a:pPr>
            <a:r>
              <a:rPr lang="en-US" sz="2300" b="0" i="0" u="none" strike="noStrike" baseline="0" dirty="0"/>
              <a:t>sprawling cities beyond the servicing capacity; </a:t>
            </a:r>
          </a:p>
          <a:p>
            <a:pPr marL="800100" lvl="1" indent="-342900" algn="just">
              <a:buFont typeface="Courier New" panose="02070309020205020404" pitchFamily="49" charset="0"/>
              <a:buChar char="o"/>
            </a:pPr>
            <a:r>
              <a:rPr lang="en-US" sz="2300" b="0" i="0" u="none" strike="noStrike" baseline="0" dirty="0"/>
              <a:t>dysfunctional city structures and urban service ecosystems and;</a:t>
            </a:r>
          </a:p>
          <a:p>
            <a:pPr marL="800100" lvl="1" indent="-342900" algn="just">
              <a:buFont typeface="Courier New" panose="02070309020205020404" pitchFamily="49" charset="0"/>
              <a:buChar char="o"/>
            </a:pPr>
            <a:r>
              <a:rPr lang="en-US" sz="2300" b="0" i="0" u="none" strike="noStrike" baseline="0" dirty="0"/>
              <a:t>challenges in land governance both in cities and rural areas.</a:t>
            </a:r>
            <a:endParaRPr lang="en-GB" sz="2300" dirty="0">
              <a:cs typeface="Arial" panose="020B0604020202020204" pitchFamily="34" charset="0"/>
            </a:endParaRPr>
          </a:p>
        </p:txBody>
      </p:sp>
      <p:pic>
        <p:nvPicPr>
          <p:cNvPr id="5" name="Picture 4">
            <a:extLst>
              <a:ext uri="{FF2B5EF4-FFF2-40B4-BE49-F238E27FC236}">
                <a16:creationId xmlns:a16="http://schemas.microsoft.com/office/drawing/2014/main" id="{F6D192FB-0F21-406A-92CE-53016185572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19177" y="1176496"/>
            <a:ext cx="2590800" cy="2697162"/>
          </a:xfrm>
          <a:prstGeom prst="rect">
            <a:avLst/>
          </a:prstGeom>
          <a:noFill/>
          <a:ln w="9525" cmpd="sng">
            <a:solidFill>
              <a:srgbClr val="000000"/>
            </a:solidFill>
            <a:miter lim="800000"/>
            <a:headEnd/>
            <a:tailEnd/>
          </a:ln>
          <a:effectLst/>
        </p:spPr>
      </p:pic>
      <p:pic>
        <p:nvPicPr>
          <p:cNvPr id="6" name="Picture 5">
            <a:extLst>
              <a:ext uri="{FF2B5EF4-FFF2-40B4-BE49-F238E27FC236}">
                <a16:creationId xmlns:a16="http://schemas.microsoft.com/office/drawing/2014/main" id="{9705FC76-E52F-49BB-8551-CCB91CDCA6B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008439"/>
            <a:ext cx="2286000" cy="2697162"/>
          </a:xfrm>
          <a:prstGeom prst="rect">
            <a:avLst/>
          </a:prstGeom>
          <a:noFill/>
          <a:ln w="9525">
            <a:solidFill>
              <a:schemeClr val="tx1"/>
            </a:solidFill>
          </a:ln>
        </p:spPr>
      </p:pic>
    </p:spTree>
    <p:extLst>
      <p:ext uri="{BB962C8B-B14F-4D97-AF65-F5344CB8AC3E}">
        <p14:creationId xmlns:p14="http://schemas.microsoft.com/office/powerpoint/2010/main" val="3467720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1848-FC9F-40BE-BA61-CA35FA4B3706}"/>
              </a:ext>
            </a:extLst>
          </p:cNvPr>
          <p:cNvSpPr>
            <a:spLocks noGrp="1"/>
          </p:cNvSpPr>
          <p:nvPr>
            <p:ph type="title"/>
          </p:nvPr>
        </p:nvSpPr>
        <p:spPr>
          <a:xfrm>
            <a:off x="1565529" y="228600"/>
            <a:ext cx="5537454" cy="633984"/>
          </a:xfrm>
        </p:spPr>
        <p:txBody>
          <a:bodyPr>
            <a:normAutofit/>
          </a:bodyPr>
          <a:lstStyle/>
          <a:p>
            <a:pPr algn="ctr"/>
            <a:r>
              <a:rPr lang="en-US" sz="3000" b="1" dirty="0">
                <a:latin typeface="+mn-lt"/>
                <a:cs typeface="Arial" panose="020B0604020202020204" pitchFamily="34" charset="0"/>
              </a:rPr>
              <a:t>Planning challenges</a:t>
            </a:r>
            <a:r>
              <a:rPr lang="en-US" sz="3000" dirty="0"/>
              <a:t> …</a:t>
            </a:r>
            <a:endParaRPr lang="en-TZ" sz="3000" b="1"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0FC2FB5D-A213-49B7-9CCB-E1FFD07D3DC9}"/>
              </a:ext>
            </a:extLst>
          </p:cNvPr>
          <p:cNvSpPr>
            <a:spLocks noGrp="1"/>
          </p:cNvSpPr>
          <p:nvPr>
            <p:ph sz="half" idx="1"/>
          </p:nvPr>
        </p:nvSpPr>
        <p:spPr>
          <a:xfrm>
            <a:off x="391886" y="1066800"/>
            <a:ext cx="4637314" cy="5410200"/>
          </a:xfrm>
        </p:spPr>
        <p:txBody>
          <a:bodyPr>
            <a:normAutofit lnSpcReduction="10000"/>
          </a:bodyPr>
          <a:lstStyle/>
          <a:p>
            <a:pPr algn="just">
              <a:buFont typeface="Wingdings" panose="05000000000000000000" pitchFamily="2" charset="2"/>
              <a:buChar char="§"/>
            </a:pPr>
            <a:r>
              <a:rPr lang="en-US" sz="2800" dirty="0"/>
              <a:t>In rural areas, regional (village) planning is conducted as a way to confirm land uses</a:t>
            </a:r>
          </a:p>
          <a:p>
            <a:pPr algn="just">
              <a:buFont typeface="Wingdings" panose="05000000000000000000" pitchFamily="2" charset="2"/>
              <a:buChar char="§"/>
            </a:pPr>
            <a:endParaRPr lang="en-US" sz="2800" dirty="0"/>
          </a:p>
          <a:p>
            <a:pPr algn="just">
              <a:buFont typeface="Wingdings" panose="05000000000000000000" pitchFamily="2" charset="2"/>
              <a:buChar char="§"/>
            </a:pPr>
            <a:r>
              <a:rPr lang="en-US" sz="2800" dirty="0"/>
              <a:t>The science component, such as land capability (suitability) assessment to make suggestions on best land use options, is missing.</a:t>
            </a:r>
          </a:p>
          <a:p>
            <a:pPr algn="just">
              <a:buFont typeface="Wingdings" panose="05000000000000000000" pitchFamily="2" charset="2"/>
              <a:buChar char="§"/>
            </a:pPr>
            <a:endParaRPr lang="en-US" sz="2800" dirty="0"/>
          </a:p>
          <a:p>
            <a:pPr algn="just">
              <a:buFont typeface="Wingdings" panose="05000000000000000000" pitchFamily="2" charset="2"/>
              <a:buChar char="§"/>
            </a:pPr>
            <a:r>
              <a:rPr lang="en-US" sz="2800" dirty="0"/>
              <a:t>The ultimate result is land use conflicts</a:t>
            </a:r>
          </a:p>
          <a:p>
            <a:pPr algn="just"/>
            <a:endParaRPr lang="en-US" sz="2000" dirty="0"/>
          </a:p>
          <a:p>
            <a:endParaRPr lang="en-TZ" dirty="0"/>
          </a:p>
        </p:txBody>
      </p:sp>
      <p:pic>
        <p:nvPicPr>
          <p:cNvPr id="6" name="Picture 5">
            <a:extLst>
              <a:ext uri="{FF2B5EF4-FFF2-40B4-BE49-F238E27FC236}">
                <a16:creationId xmlns:a16="http://schemas.microsoft.com/office/drawing/2014/main" id="{40020BD1-0694-4C3A-B439-C4FAC66C1EE3}"/>
              </a:ext>
            </a:extLst>
          </p:cNvPr>
          <p:cNvPicPr>
            <a:picLocks noChangeAspect="1"/>
          </p:cNvPicPr>
          <p:nvPr/>
        </p:nvPicPr>
        <p:blipFill>
          <a:blip r:embed="rId2"/>
          <a:stretch>
            <a:fillRect/>
          </a:stretch>
        </p:blipFill>
        <p:spPr>
          <a:xfrm>
            <a:off x="5486400" y="4354189"/>
            <a:ext cx="3265714" cy="2427611"/>
          </a:xfrm>
          <a:prstGeom prst="rect">
            <a:avLst/>
          </a:prstGeom>
        </p:spPr>
      </p:pic>
      <p:pic>
        <p:nvPicPr>
          <p:cNvPr id="7" name="Picture 1" descr="Proposed Kapanga.jpg">
            <a:extLst>
              <a:ext uri="{FF2B5EF4-FFF2-40B4-BE49-F238E27FC236}">
                <a16:creationId xmlns:a16="http://schemas.microsoft.com/office/drawing/2014/main" id="{EA11B7A2-FFF1-44DB-BAB5-91C706D574B9}"/>
              </a:ext>
            </a:extLst>
          </p:cNvPr>
          <p:cNvPicPr>
            <a:picLocks noChangeAspect="1" noChangeArrowheads="1"/>
          </p:cNvPicPr>
          <p:nvPr/>
        </p:nvPicPr>
        <p:blipFill>
          <a:blip r:embed="rId3"/>
          <a:srcRect/>
          <a:stretch>
            <a:fillRect/>
          </a:stretch>
        </p:blipFill>
        <p:spPr>
          <a:xfrm>
            <a:off x="5334000" y="838200"/>
            <a:ext cx="3418115" cy="3375917"/>
          </a:xfrm>
          <a:prstGeom prst="rect">
            <a:avLst/>
          </a:prstGeom>
        </p:spPr>
      </p:pic>
      <p:pic>
        <p:nvPicPr>
          <p:cNvPr id="9" name="Picture 8">
            <a:extLst>
              <a:ext uri="{FF2B5EF4-FFF2-40B4-BE49-F238E27FC236}">
                <a16:creationId xmlns:a16="http://schemas.microsoft.com/office/drawing/2014/main" id="{F924D062-8543-4CF1-B117-A239ACFE0D37}"/>
              </a:ext>
            </a:extLst>
          </p:cNvPr>
          <p:cNvPicPr>
            <a:picLocks noChangeAspect="1"/>
          </p:cNvPicPr>
          <p:nvPr/>
        </p:nvPicPr>
        <p:blipFill>
          <a:blip r:embed="rId4"/>
          <a:stretch>
            <a:fillRect/>
          </a:stretch>
        </p:blipFill>
        <p:spPr>
          <a:xfrm>
            <a:off x="5494606" y="4480210"/>
            <a:ext cx="3265714" cy="2201510"/>
          </a:xfrm>
          <a:prstGeom prst="rect">
            <a:avLst/>
          </a:prstGeom>
        </p:spPr>
      </p:pic>
      <p:sp>
        <p:nvSpPr>
          <p:cNvPr id="4" name="TextBox 3">
            <a:extLst>
              <a:ext uri="{FF2B5EF4-FFF2-40B4-BE49-F238E27FC236}">
                <a16:creationId xmlns:a16="http://schemas.microsoft.com/office/drawing/2014/main" id="{0CEDBAAA-BA00-473D-85E4-EB667EEEA7BF}"/>
              </a:ext>
            </a:extLst>
          </p:cNvPr>
          <p:cNvSpPr txBox="1"/>
          <p:nvPr/>
        </p:nvSpPr>
        <p:spPr>
          <a:xfrm>
            <a:off x="6060663" y="4648200"/>
            <a:ext cx="2133600" cy="646331"/>
          </a:xfrm>
          <a:prstGeom prst="rect">
            <a:avLst/>
          </a:prstGeom>
          <a:noFill/>
        </p:spPr>
        <p:txBody>
          <a:bodyPr wrap="square" rtlCol="0">
            <a:spAutoFit/>
          </a:bodyPr>
          <a:lstStyle/>
          <a:p>
            <a:r>
              <a:rPr lang="en-US" b="1" dirty="0">
                <a:solidFill>
                  <a:srgbClr val="FF0000"/>
                </a:solidFill>
              </a:rPr>
              <a:t>Cattle grazed in a maize farm</a:t>
            </a:r>
            <a:endParaRPr lang="en-TZ" b="1" dirty="0">
              <a:solidFill>
                <a:srgbClr val="FF0000"/>
              </a:solidFill>
            </a:endParaRPr>
          </a:p>
        </p:txBody>
      </p:sp>
    </p:spTree>
    <p:extLst>
      <p:ext uri="{BB962C8B-B14F-4D97-AF65-F5344CB8AC3E}">
        <p14:creationId xmlns:p14="http://schemas.microsoft.com/office/powerpoint/2010/main" val="2715537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04800"/>
            <a:ext cx="3733800" cy="715962"/>
          </a:xfrm>
        </p:spPr>
        <p:txBody>
          <a:bodyPr>
            <a:normAutofit/>
          </a:bodyPr>
          <a:lstStyle/>
          <a:p>
            <a:pPr algn="ctr"/>
            <a:r>
              <a:rPr lang="en-US" sz="3000" b="1" dirty="0">
                <a:latin typeface="+mn-lt"/>
                <a:cs typeface="Arial" panose="020B0604020202020204" pitchFamily="34" charset="0"/>
              </a:rPr>
              <a:t>The challenges…</a:t>
            </a:r>
          </a:p>
        </p:txBody>
      </p:sp>
      <p:sp>
        <p:nvSpPr>
          <p:cNvPr id="3" name="Content Placeholder 2"/>
          <p:cNvSpPr>
            <a:spLocks noGrp="1"/>
          </p:cNvSpPr>
          <p:nvPr>
            <p:ph idx="1"/>
          </p:nvPr>
        </p:nvSpPr>
        <p:spPr>
          <a:xfrm>
            <a:off x="457200" y="1447800"/>
            <a:ext cx="8229600" cy="4648200"/>
          </a:xfrm>
        </p:spPr>
        <p:txBody>
          <a:bodyPr>
            <a:normAutofit/>
          </a:bodyPr>
          <a:lstStyle/>
          <a:p>
            <a:pPr marL="457200" indent="-457200" algn="just">
              <a:buFont typeface="Wingdings" panose="05000000000000000000" pitchFamily="2" charset="2"/>
              <a:buChar char="§"/>
            </a:pPr>
            <a:r>
              <a:rPr lang="en-US" sz="2800" b="0" i="0" u="none" strike="noStrike" baseline="0" dirty="0" err="1"/>
              <a:t>Cadastres</a:t>
            </a:r>
            <a:r>
              <a:rPr lang="en-US" sz="2800" b="0" i="0" u="none" strike="noStrike" baseline="0" dirty="0"/>
              <a:t> which support physical and land use planning do not sufficiently address the current planning </a:t>
            </a:r>
            <a:r>
              <a:rPr lang="en-US" sz="2800" dirty="0"/>
              <a:t>users’ needs.</a:t>
            </a:r>
            <a:endParaRPr lang="en-US" sz="2800" b="0" i="0" u="none" strike="noStrike" baseline="0" dirty="0"/>
          </a:p>
          <a:p>
            <a:pPr algn="just"/>
            <a:r>
              <a:rPr lang="en-US" sz="2800" b="0" i="0" u="none" strike="noStrike" baseline="0" dirty="0"/>
              <a:t> </a:t>
            </a:r>
          </a:p>
          <a:p>
            <a:pPr marL="457200" indent="-457200" algn="just">
              <a:buFont typeface="Wingdings" panose="05000000000000000000" pitchFamily="2" charset="2"/>
              <a:buChar char="§"/>
            </a:pPr>
            <a:r>
              <a:rPr lang="en-US" sz="2800" b="0" i="1" u="none" strike="noStrike" baseline="0" dirty="0"/>
              <a:t>A need to develop a participatory planning and conflict management framework for resolving land use issues and effectively undertake development control for the purpose of conserving the environment and ensuring </a:t>
            </a:r>
            <a:r>
              <a:rPr lang="en-US" sz="2800" b="0" i="1" u="none" strike="noStrike" baseline="0" dirty="0" err="1"/>
              <a:t>liveable</a:t>
            </a:r>
            <a:r>
              <a:rPr lang="en-US" sz="2800" b="0" i="1" u="none" strike="noStrike" baseline="0" dirty="0"/>
              <a:t> cities.</a:t>
            </a:r>
          </a:p>
          <a:p>
            <a:pPr algn="l"/>
            <a:endParaRPr lang="en-US" sz="2500" dirty="0"/>
          </a:p>
        </p:txBody>
      </p:sp>
    </p:spTree>
    <p:extLst>
      <p:ext uri="{BB962C8B-B14F-4D97-AF65-F5344CB8AC3E}">
        <p14:creationId xmlns:p14="http://schemas.microsoft.com/office/powerpoint/2010/main" val="925203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2700" y="457200"/>
            <a:ext cx="4038600" cy="639762"/>
          </a:xfrm>
        </p:spPr>
        <p:txBody>
          <a:bodyPr>
            <a:normAutofit/>
          </a:bodyPr>
          <a:lstStyle/>
          <a:p>
            <a:pPr algn="ctr"/>
            <a:r>
              <a:rPr lang="en-GB" sz="3000" b="1" dirty="0">
                <a:latin typeface="+mn-lt"/>
                <a:cs typeface="Arial" panose="020B0604020202020204" pitchFamily="34" charset="0"/>
              </a:rPr>
              <a:t>Objectives</a:t>
            </a:r>
            <a:endParaRPr lang="en-US" sz="3000" b="1" dirty="0">
              <a:latin typeface="+mn-lt"/>
              <a:cs typeface="Arial" panose="020B0604020202020204" pitchFamily="34" charset="0"/>
            </a:endParaRPr>
          </a:p>
        </p:txBody>
      </p:sp>
      <p:sp>
        <p:nvSpPr>
          <p:cNvPr id="3" name="Content Placeholder 2"/>
          <p:cNvSpPr>
            <a:spLocks noGrp="1"/>
          </p:cNvSpPr>
          <p:nvPr>
            <p:ph idx="1"/>
          </p:nvPr>
        </p:nvSpPr>
        <p:spPr>
          <a:xfrm>
            <a:off x="533400" y="2057400"/>
            <a:ext cx="8229600" cy="3657600"/>
          </a:xfrm>
        </p:spPr>
        <p:txBody>
          <a:bodyPr>
            <a:noAutofit/>
          </a:bodyPr>
          <a:lstStyle/>
          <a:p>
            <a:pPr marL="342900" indent="-342900" algn="just">
              <a:buFont typeface="Wingdings" panose="05000000000000000000" pitchFamily="2" charset="2"/>
              <a:buChar char="§"/>
            </a:pPr>
            <a:r>
              <a:rPr lang="en-US" sz="2500" b="0" i="0" u="none" strike="noStrike" baseline="0" dirty="0"/>
              <a:t>Develop capacity in research, education and societal outreach on participatory planning and land-based resource use conflict management; and</a:t>
            </a:r>
          </a:p>
          <a:p>
            <a:pPr algn="just"/>
            <a:endParaRPr lang="en-US" sz="2500" b="0" i="0" u="none" strike="noStrike" baseline="0" dirty="0"/>
          </a:p>
          <a:p>
            <a:pPr marL="342900" indent="-342900" algn="just">
              <a:buFont typeface="Wingdings" panose="05000000000000000000" pitchFamily="2" charset="2"/>
              <a:buChar char="§"/>
            </a:pPr>
            <a:r>
              <a:rPr lang="en-US" sz="2500" dirty="0"/>
              <a:t>P</a:t>
            </a:r>
            <a:r>
              <a:rPr lang="en-US" sz="2500" b="0" i="0" u="none" strike="noStrike" baseline="0" dirty="0"/>
              <a:t>romote equitable and sustainable use of land resources so as to improve the spatial and socio-economic environment of Dar es Salaam city and its wider region.</a:t>
            </a:r>
          </a:p>
          <a:p>
            <a:pPr marL="342900" indent="-342900" algn="just">
              <a:buFont typeface="Wingdings" panose="05000000000000000000" pitchFamily="2" charset="2"/>
              <a:buChar char="§"/>
            </a:pPr>
            <a:endParaRPr lang="en-US" sz="2500" dirty="0"/>
          </a:p>
          <a:p>
            <a:pPr marL="342900" indent="-342900" algn="just">
              <a:buFont typeface="Wingdings" panose="05000000000000000000" pitchFamily="2" charset="2"/>
              <a:buChar char="§"/>
            </a:pPr>
            <a:endParaRPr lang="en-US" sz="2500" b="0" i="0" u="none" strike="noStrike" baseline="0" dirty="0"/>
          </a:p>
          <a:p>
            <a:pPr algn="just"/>
            <a:endParaRPr lang="en-US" sz="2500" dirty="0">
              <a:cs typeface="Arial" panose="020B0604020202020204" pitchFamily="34" charset="0"/>
            </a:endParaRPr>
          </a:p>
        </p:txBody>
      </p:sp>
    </p:spTree>
    <p:extLst>
      <p:ext uri="{BB962C8B-B14F-4D97-AF65-F5344CB8AC3E}">
        <p14:creationId xmlns:p14="http://schemas.microsoft.com/office/powerpoint/2010/main" val="3231939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20115"/>
            <a:ext cx="4800600" cy="575285"/>
          </a:xfrm>
        </p:spPr>
        <p:txBody>
          <a:bodyPr>
            <a:noAutofit/>
          </a:bodyPr>
          <a:lstStyle/>
          <a:p>
            <a:pPr algn="ctr"/>
            <a:r>
              <a:rPr lang="en-US" sz="2500" b="1" i="0" u="none" strike="noStrike" baseline="0" dirty="0">
                <a:latin typeface="+mn-lt"/>
              </a:rPr>
              <a:t>Medium-term achievements (5 </a:t>
            </a:r>
            <a:r>
              <a:rPr lang="en-US" sz="2500" b="1" i="0" u="none" strike="noStrike" baseline="0" dirty="0" err="1">
                <a:latin typeface="+mn-lt"/>
              </a:rPr>
              <a:t>yrs</a:t>
            </a:r>
            <a:r>
              <a:rPr lang="en-US" sz="2500" b="1" i="0" u="none" strike="noStrike" baseline="0" dirty="0">
                <a:latin typeface="+mn-lt"/>
              </a:rPr>
              <a:t>)</a:t>
            </a:r>
          </a:p>
        </p:txBody>
      </p:sp>
      <p:sp>
        <p:nvSpPr>
          <p:cNvPr id="3" name="Content Placeholder 2"/>
          <p:cNvSpPr>
            <a:spLocks noGrp="1"/>
          </p:cNvSpPr>
          <p:nvPr>
            <p:ph idx="1"/>
          </p:nvPr>
        </p:nvSpPr>
        <p:spPr>
          <a:xfrm>
            <a:off x="228600" y="1447800"/>
            <a:ext cx="8610600" cy="5181600"/>
          </a:xfrm>
        </p:spPr>
        <p:txBody>
          <a:bodyPr>
            <a:noAutofit/>
          </a:bodyPr>
          <a:lstStyle/>
          <a:p>
            <a:pPr marL="342900" indent="-342900" algn="just">
              <a:buFont typeface="+mj-lt"/>
              <a:buAutoNum type="arabicPeriod"/>
            </a:pPr>
            <a:r>
              <a:rPr lang="en-US" sz="2200" b="0" i="0" u="none" strike="noStrike" baseline="0" dirty="0"/>
              <a:t>Model the sprawl and growth trends of DSM city and driving factors from 2005 to 2026 so as to understand mechanisms triggering rapid urban development by using the Mobile Monitoring Approach. </a:t>
            </a:r>
          </a:p>
          <a:p>
            <a:pPr marL="342900" indent="-342900" algn="just">
              <a:buFont typeface="+mj-lt"/>
              <a:buAutoNum type="arabicPeriod"/>
            </a:pPr>
            <a:r>
              <a:rPr lang="en-US" sz="2200" b="0" i="0" u="none" strike="noStrike" baseline="0" dirty="0" err="1"/>
              <a:t>Analyse</a:t>
            </a:r>
            <a:r>
              <a:rPr lang="en-US" sz="2200" b="0" i="0" u="none" strike="noStrike" baseline="0" dirty="0"/>
              <a:t> past and present land-use planning practices, social </a:t>
            </a:r>
            <a:r>
              <a:rPr lang="en-US" sz="2200" b="0" i="0" u="none" strike="noStrike" baseline="0" dirty="0" err="1"/>
              <a:t>behaviours</a:t>
            </a:r>
            <a:r>
              <a:rPr lang="en-US" sz="2200" b="0" i="0" u="none" strike="noStrike" baseline="0" dirty="0"/>
              <a:t> and the subsequent spatial, social and economic impacts from 2005 to 2026. </a:t>
            </a:r>
          </a:p>
          <a:p>
            <a:pPr marL="342900" indent="-342900" algn="just">
              <a:buFont typeface="+mj-lt"/>
              <a:buAutoNum type="arabicPeriod"/>
            </a:pPr>
            <a:r>
              <a:rPr lang="en-US" sz="2200" b="0" i="0" u="none" strike="noStrike" baseline="0" dirty="0"/>
              <a:t>Explore land-based resource use conflicts and management approaches with the application of approaches such as Artificial Intelligence, Mobile Monitoring and Internet of Things (IoT). </a:t>
            </a:r>
          </a:p>
          <a:p>
            <a:pPr marL="342900" indent="-342900" algn="just">
              <a:buFont typeface="+mj-lt"/>
              <a:buAutoNum type="arabicPeriod"/>
            </a:pPr>
            <a:endParaRPr lang="en-US" sz="2200" b="0" i="0" u="none" strike="noStrike" baseline="0" dirty="0"/>
          </a:p>
          <a:p>
            <a:pPr marL="342900" indent="-342900" algn="just">
              <a:buFont typeface="+mj-lt"/>
              <a:buAutoNum type="arabicPeriod"/>
            </a:pPr>
            <a:r>
              <a:rPr lang="en-US" sz="2200" b="0" i="0" u="none" strike="noStrike" baseline="0" dirty="0"/>
              <a:t>Develop capacity of land users on the use of participatory mapping technologies, data analytics and earth observation data for monitoring and debating rapid urban development by 2031.</a:t>
            </a:r>
          </a:p>
          <a:p>
            <a:pPr algn="just"/>
            <a:endParaRPr lang="en-US" sz="2200" dirty="0">
              <a:cs typeface="Arial" panose="020B0604020202020204" pitchFamily="34" charset="0"/>
            </a:endParaRPr>
          </a:p>
        </p:txBody>
      </p:sp>
    </p:spTree>
    <p:extLst>
      <p:ext uri="{BB962C8B-B14F-4D97-AF65-F5344CB8AC3E}">
        <p14:creationId xmlns:p14="http://schemas.microsoft.com/office/powerpoint/2010/main" val="4192564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0" y="609600"/>
            <a:ext cx="5143500" cy="609600"/>
          </a:xfrm>
        </p:spPr>
        <p:txBody>
          <a:bodyPr>
            <a:normAutofit fontScale="90000"/>
          </a:bodyPr>
          <a:lstStyle/>
          <a:p>
            <a:pPr algn="ctr"/>
            <a:r>
              <a:rPr lang="en-US" sz="2500" b="1" dirty="0">
                <a:latin typeface="+mn-lt"/>
              </a:rPr>
              <a:t>Long</a:t>
            </a:r>
            <a:r>
              <a:rPr lang="en-US" sz="2500" b="1" i="0" u="none" strike="noStrike" baseline="0" dirty="0">
                <a:latin typeface="+mn-lt"/>
              </a:rPr>
              <a:t>-term achievements (10yrs)</a:t>
            </a:r>
            <a:endParaRPr lang="en-US" sz="2500" b="1" dirty="0">
              <a:latin typeface="+mn-lt"/>
              <a:cs typeface="Arial" panose="020B0604020202020204" pitchFamily="34" charset="0"/>
            </a:endParaRPr>
          </a:p>
        </p:txBody>
      </p:sp>
      <p:sp>
        <p:nvSpPr>
          <p:cNvPr id="3" name="Content Placeholder 2"/>
          <p:cNvSpPr>
            <a:spLocks noGrp="1"/>
          </p:cNvSpPr>
          <p:nvPr>
            <p:ph idx="1"/>
          </p:nvPr>
        </p:nvSpPr>
        <p:spPr>
          <a:xfrm>
            <a:off x="533400" y="1905000"/>
            <a:ext cx="8153400" cy="4572000"/>
          </a:xfrm>
        </p:spPr>
        <p:txBody>
          <a:bodyPr>
            <a:noAutofit/>
          </a:bodyPr>
          <a:lstStyle/>
          <a:p>
            <a:pPr marL="342900" indent="-342900" algn="just">
              <a:buFont typeface="+mj-lt"/>
              <a:buAutoNum type="arabicPeriod"/>
            </a:pPr>
            <a:r>
              <a:rPr lang="en-US" sz="2300" dirty="0">
                <a:latin typeface="CIDFont+F3"/>
              </a:rPr>
              <a:t>A</a:t>
            </a:r>
            <a:r>
              <a:rPr lang="en-US" sz="2300" b="0" i="0" u="none" strike="noStrike" baseline="0" dirty="0">
                <a:latin typeface="CIDFont+F3"/>
              </a:rPr>
              <a:t> conception of a viable integrated planning approach, a sustainable spatial and socio-economic development of land users.</a:t>
            </a:r>
          </a:p>
          <a:p>
            <a:pPr marL="342900" indent="-342900" algn="just">
              <a:buFont typeface="+mj-lt"/>
              <a:buAutoNum type="arabicPeriod"/>
            </a:pPr>
            <a:endParaRPr lang="en-US" sz="2300" dirty="0">
              <a:latin typeface="CIDFont+F3"/>
            </a:endParaRPr>
          </a:p>
          <a:p>
            <a:pPr marL="342900" indent="-342900" algn="just">
              <a:buFont typeface="+mj-lt"/>
              <a:buAutoNum type="arabicPeriod"/>
            </a:pPr>
            <a:r>
              <a:rPr lang="en-US" sz="2300" dirty="0">
                <a:latin typeface="CIDFont+F3"/>
              </a:rPr>
              <a:t>A</a:t>
            </a:r>
            <a:r>
              <a:rPr lang="en-US" sz="2300" b="0" i="0" u="none" strike="noStrike" baseline="0" dirty="0">
                <a:latin typeface="CIDFont+F3"/>
              </a:rPr>
              <a:t>ttain minimization of land use conflicts in local communities who are end-users of land resources. </a:t>
            </a:r>
          </a:p>
          <a:p>
            <a:pPr marL="342900" indent="-342900" algn="just">
              <a:buFont typeface="+mj-lt"/>
              <a:buAutoNum type="arabicPeriod"/>
            </a:pPr>
            <a:endParaRPr lang="en-US" sz="2300" b="0" i="0" u="none" strike="noStrike" baseline="0" dirty="0">
              <a:latin typeface="CIDFont+F3"/>
            </a:endParaRPr>
          </a:p>
          <a:p>
            <a:pPr marL="342900" indent="-342900" algn="just">
              <a:buFont typeface="+mj-lt"/>
              <a:buAutoNum type="arabicPeriod"/>
            </a:pPr>
            <a:r>
              <a:rPr lang="en-US" sz="2300" b="0" i="0" u="none" strike="noStrike" baseline="0" dirty="0">
                <a:latin typeface="CIDFont+F3"/>
              </a:rPr>
              <a:t>Improve capacity of local authorities and NGO’s to use Big Data Analytics, Mobile Monitoring and Internet of Things (IoT) approaches and SSIC for transforming urban (and rural) communities to sustainable digitally driven communities. </a:t>
            </a:r>
          </a:p>
          <a:p>
            <a:pPr algn="just"/>
            <a:endParaRPr lang="en-US" sz="2300" dirty="0">
              <a:latin typeface="CIDFont+F3"/>
            </a:endParaRPr>
          </a:p>
        </p:txBody>
      </p:sp>
    </p:spTree>
    <p:extLst>
      <p:ext uri="{BB962C8B-B14F-4D97-AF65-F5344CB8AC3E}">
        <p14:creationId xmlns:p14="http://schemas.microsoft.com/office/powerpoint/2010/main" val="38242448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9A582C26B18E74DA6F52D6C657F8B79" ma:contentTypeVersion="13" ma:contentTypeDescription="Een nieuw document maken." ma:contentTypeScope="" ma:versionID="d13f1d156c688e843a4ce1a195fa361a">
  <xsd:schema xmlns:xsd="http://www.w3.org/2001/XMLSchema" xmlns:xs="http://www.w3.org/2001/XMLSchema" xmlns:p="http://schemas.microsoft.com/office/2006/metadata/properties" xmlns:ns2="2a951082-c592-4248-a879-50761f1225b6" xmlns:ns3="ad3986a9-4da0-4a52-bd94-fb9ef1922257" targetNamespace="http://schemas.microsoft.com/office/2006/metadata/properties" ma:root="true" ma:fieldsID="17b74a81d1a6f66a31f86f67016228c1" ns2:_="" ns3:_="">
    <xsd:import namespace="2a951082-c592-4248-a879-50761f1225b6"/>
    <xsd:import namespace="ad3986a9-4da0-4a52-bd94-fb9ef19222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951082-c592-4248-a879-50761f1225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3986a9-4da0-4a52-bd94-fb9ef192225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267ECE-12BB-43B5-A035-0FA8A98EF52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23D4DCC-7278-4D33-A624-DA1ABB7F5D61}">
  <ds:schemaRefs>
    <ds:schemaRef ds:uri="http://schemas.microsoft.com/sharepoint/v3/contenttype/forms"/>
  </ds:schemaRefs>
</ds:datastoreItem>
</file>

<file path=customXml/itemProps3.xml><?xml version="1.0" encoding="utf-8"?>
<ds:datastoreItem xmlns:ds="http://schemas.openxmlformats.org/officeDocument/2006/customXml" ds:itemID="{AE2FF8B7-3E3D-4B33-B48E-5D4DEC4FBB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951082-c592-4248-a879-50761f1225b6"/>
    <ds:schemaRef ds:uri="ad3986a9-4da0-4a52-bd94-fb9ef19222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0</TotalTime>
  <Words>556</Words>
  <Application>Microsoft Office PowerPoint</Application>
  <PresentationFormat>Diavoorstelling (4:3)</PresentationFormat>
  <Paragraphs>55</Paragraphs>
  <Slides>10</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10</vt:i4>
      </vt:variant>
    </vt:vector>
  </HeadingPairs>
  <TitlesOfParts>
    <vt:vector size="17" baseType="lpstr">
      <vt:lpstr>CIDFont+F3</vt:lpstr>
      <vt:lpstr>Courier New</vt:lpstr>
      <vt:lpstr>Tw Cen MT</vt:lpstr>
      <vt:lpstr>Tw Cen MT Condensed</vt:lpstr>
      <vt:lpstr>Wingdings</vt:lpstr>
      <vt:lpstr>Wingdings 3</vt:lpstr>
      <vt:lpstr>Integral</vt:lpstr>
      <vt:lpstr>PowerPoint-presentatie</vt:lpstr>
      <vt:lpstr>Planning challenges </vt:lpstr>
      <vt:lpstr>Planning challenges </vt:lpstr>
      <vt:lpstr>Planning challenges </vt:lpstr>
      <vt:lpstr>Planning challenges …</vt:lpstr>
      <vt:lpstr>The challenges…</vt:lpstr>
      <vt:lpstr>Objectives</vt:lpstr>
      <vt:lpstr>Medium-term achievements (5 yrs)</vt:lpstr>
      <vt:lpstr>Long-term achievements (10yrs)</vt:lpstr>
      <vt:lpstr>Long-term achievements (10yrs)…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Magina</dc:creator>
  <cp:lastModifiedBy>Christophe Goossens</cp:lastModifiedBy>
  <cp:revision>89</cp:revision>
  <dcterms:created xsi:type="dcterms:W3CDTF">2018-11-23T05:56:37Z</dcterms:created>
  <dcterms:modified xsi:type="dcterms:W3CDTF">2021-09-30T14:51:46Z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2016-07-21T00:00:00Z</vt:filetime>
  </property>
  <property fmtid="{D5CDD505-2E9C-101B-9397-08002B2CF9AE}" pid="3" name="Creator">
    <vt:lpwstr>Microsoft® PowerPoint® 2013</vt:lpwstr>
  </property>
  <property fmtid="{D5CDD505-2E9C-101B-9397-08002B2CF9AE}" pid="4" name="LastSaved">
    <vt:filetime>2018-11-23T00:00:00Z</vt:filetime>
  </property>
  <property fmtid="{D5CDD505-2E9C-101B-9397-08002B2CF9AE}" pid="5" name="ContentTypeId">
    <vt:lpwstr>0x010100A9A582C26B18E74DA6F52D6C657F8B79</vt:lpwstr>
  </property>
</Properties>
</file>